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1.jpg" ContentType="image/gif"/>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2"/>
  </p:notesMasterIdLst>
  <p:handoutMasterIdLst>
    <p:handoutMasterId r:id="rId23"/>
  </p:handoutMasterIdLst>
  <p:sldIdLst>
    <p:sldId id="257" r:id="rId2"/>
    <p:sldId id="258" r:id="rId3"/>
    <p:sldId id="260" r:id="rId4"/>
    <p:sldId id="261" r:id="rId5"/>
    <p:sldId id="262" r:id="rId6"/>
    <p:sldId id="274" r:id="rId7"/>
    <p:sldId id="276" r:id="rId8"/>
    <p:sldId id="277" r:id="rId9"/>
    <p:sldId id="279" r:id="rId10"/>
    <p:sldId id="278" r:id="rId11"/>
    <p:sldId id="280" r:id="rId12"/>
    <p:sldId id="281" r:id="rId13"/>
    <p:sldId id="282" r:id="rId14"/>
    <p:sldId id="283" r:id="rId15"/>
    <p:sldId id="284" r:id="rId16"/>
    <p:sldId id="285" r:id="rId17"/>
    <p:sldId id="263" r:id="rId18"/>
    <p:sldId id="287" r:id="rId19"/>
    <p:sldId id="288" r:id="rId20"/>
    <p:sldId id="28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89911" autoAdjust="0"/>
  </p:normalViewPr>
  <p:slideViewPr>
    <p:cSldViewPr snapToGrid="0">
      <p:cViewPr varScale="1">
        <p:scale>
          <a:sx n="119" d="100"/>
          <a:sy n="119" d="100"/>
        </p:scale>
        <p:origin x="270" y="108"/>
      </p:cViewPr>
      <p:guideLst>
        <p:guide orient="horz" pos="2160"/>
        <p:guide pos="3840"/>
        <p:guide pos="7296"/>
        <p:guide orient="horz" pos="4128"/>
      </p:guideLst>
    </p:cSldViewPr>
  </p:slideViewPr>
  <p:outlineViewPr>
    <p:cViewPr>
      <p:scale>
        <a:sx n="33" d="100"/>
        <a:sy n="33" d="100"/>
      </p:scale>
      <p:origin x="0" y="-31920"/>
    </p:cViewPr>
  </p:outlineViewPr>
  <p:notesTextViewPr>
    <p:cViewPr>
      <p:scale>
        <a:sx n="3" d="2"/>
        <a:sy n="3" d="2"/>
      </p:scale>
      <p:origin x="0" y="0"/>
    </p:cViewPr>
  </p:notesTextViewPr>
  <p:notesViewPr>
    <p:cSldViewPr snapToGrid="0" showGuides="1">
      <p:cViewPr varScale="1">
        <p:scale>
          <a:sx n="56" d="100"/>
          <a:sy n="56" d="100"/>
        </p:scale>
        <p:origin x="285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796EA6-6F25-4F19-87BA-7ADCC16DAEFF}" type="datetimeFigureOut">
              <a:rPr lang="en-US" smtClean="0"/>
              <a:t>8/21/2020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4E50CC-F33A-4EF4-9F12-93EC4A21A0CF}" type="slidenum">
              <a:rPr lang="en-US" smtClean="0"/>
              <a:t>‹#›</a:t>
            </a:fld>
            <a:endParaRPr lang="en-US"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C172E-A8B5-46F6-B05C-DFA3E2E0F207}" type="datetimeFigureOut">
              <a:rPr lang="en-US" smtClean="0"/>
              <a:t>8/21/2020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74CE4-FBD8-4481-AEFB-CA53E599A745}" type="slidenum">
              <a:rPr lang="en-US" smtClean="0"/>
              <a:t>‹#›</a:t>
            </a:fld>
            <a:endParaRPr 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coronavirus/2019-ncov/downloads/10Things.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a:t>
            </a:fld>
            <a:endParaRPr lang="en-US" dirty="0"/>
          </a:p>
        </p:txBody>
      </p:sp>
    </p:spTree>
    <p:extLst>
      <p:ext uri="{BB962C8B-B14F-4D97-AF65-F5344CB8AC3E}">
        <p14:creationId xmlns:p14="http://schemas.microsoft.com/office/powerpoint/2010/main" val="2147974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2</a:t>
            </a:fld>
            <a:endParaRPr lang="en-US" dirty="0"/>
          </a:p>
        </p:txBody>
      </p:sp>
    </p:spTree>
    <p:extLst>
      <p:ext uri="{BB962C8B-B14F-4D97-AF65-F5344CB8AC3E}">
        <p14:creationId xmlns:p14="http://schemas.microsoft.com/office/powerpoint/2010/main" val="118867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a:t>
            </a:r>
            <a:r>
              <a:rPr lang="en-US" baseline="0" dirty="0"/>
              <a:t> note:  It may be possible for Coronavirus to spread in ways other than person to person, but these are not thought to be the main ways the virus spreads.</a:t>
            </a:r>
          </a:p>
          <a:p>
            <a:endParaRPr lang="en-US" baseline="0" dirty="0"/>
          </a:p>
          <a:p>
            <a:r>
              <a:rPr lang="en-US" sz="1200" b="1" i="0" kern="1200" dirty="0">
                <a:solidFill>
                  <a:schemeClr val="tx1"/>
                </a:solidFill>
                <a:effectLst/>
                <a:latin typeface="+mn-lt"/>
                <a:ea typeface="+mn-ea"/>
                <a:cs typeface="+mn-cs"/>
              </a:rPr>
              <a:t>From touching surfaces or objects</a:t>
            </a:r>
            <a:r>
              <a:rPr lang="en-US" sz="1200" b="0" i="0" kern="1200" dirty="0">
                <a:solidFill>
                  <a:schemeClr val="tx1"/>
                </a:solidFill>
                <a:effectLst/>
                <a:latin typeface="+mn-lt"/>
                <a:ea typeface="+mn-ea"/>
                <a:cs typeface="+mn-cs"/>
              </a:rPr>
              <a:t>. It may be possible that a person can get COVID-19 by touching a surface or object that has the virus on it and then touching their own mouth, nose, or possibly their eyes. This is not thought to be the main way the virus spreads, but we are still learning more about this virus.</a:t>
            </a:r>
          </a:p>
          <a:p>
            <a:r>
              <a:rPr lang="en-US" sz="1200" b="1" i="0" kern="1200" dirty="0">
                <a:solidFill>
                  <a:schemeClr val="tx1"/>
                </a:solidFill>
                <a:effectLst/>
                <a:latin typeface="+mn-lt"/>
                <a:ea typeface="+mn-ea"/>
                <a:cs typeface="+mn-cs"/>
              </a:rPr>
              <a:t>From animals to people</a:t>
            </a:r>
            <a:r>
              <a:rPr lang="en-US" sz="1200" b="0" i="0" kern="1200" dirty="0">
                <a:solidFill>
                  <a:schemeClr val="tx1"/>
                </a:solidFill>
                <a:effectLst/>
                <a:latin typeface="+mn-lt"/>
                <a:ea typeface="+mn-ea"/>
                <a:cs typeface="+mn-cs"/>
              </a:rPr>
              <a:t>. At this time, the risk of COVID-19 spreading from animals to people is considered to be low. </a:t>
            </a:r>
          </a:p>
          <a:p>
            <a:r>
              <a:rPr lang="en-US" sz="1200" b="1" i="0" kern="1200" dirty="0">
                <a:solidFill>
                  <a:schemeClr val="tx1"/>
                </a:solidFill>
                <a:effectLst/>
                <a:latin typeface="+mn-lt"/>
                <a:ea typeface="+mn-ea"/>
                <a:cs typeface="+mn-cs"/>
              </a:rPr>
              <a:t>From people to animals.</a:t>
            </a:r>
            <a:r>
              <a:rPr lang="en-US" sz="1200" b="0" i="0" kern="1200" dirty="0">
                <a:solidFill>
                  <a:schemeClr val="tx1"/>
                </a:solidFill>
                <a:effectLst/>
                <a:latin typeface="+mn-lt"/>
                <a:ea typeface="+mn-ea"/>
                <a:cs typeface="+mn-cs"/>
              </a:rPr>
              <a:t> It appears that the virus that causes COVID-19 can spread from people to animals in some situations. CDC is aware of a small number of pets worldwide, including cats and dogs, reported to be infected with the virus that causes COVID-19, mostly after close contact with people with COVID-19. </a:t>
            </a:r>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3</a:t>
            </a:fld>
            <a:endParaRPr lang="en-US" dirty="0"/>
          </a:p>
        </p:txBody>
      </p:sp>
    </p:spTree>
    <p:extLst>
      <p:ext uri="{BB962C8B-B14F-4D97-AF65-F5344CB8AC3E}">
        <p14:creationId xmlns:p14="http://schemas.microsoft.com/office/powerpoint/2010/main" val="3069441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FYI- There is no sound in this video</a:t>
            </a:r>
          </a:p>
        </p:txBody>
      </p:sp>
      <p:sp>
        <p:nvSpPr>
          <p:cNvPr id="4" name="Slide Number Placeholder 3"/>
          <p:cNvSpPr>
            <a:spLocks noGrp="1"/>
          </p:cNvSpPr>
          <p:nvPr>
            <p:ph type="sldNum" sz="quarter" idx="10"/>
          </p:nvPr>
        </p:nvSpPr>
        <p:spPr/>
        <p:txBody>
          <a:bodyPr/>
          <a:lstStyle/>
          <a:p>
            <a:fld id="{32674CE4-FBD8-4481-AEFB-CA53E599A745}" type="slidenum">
              <a:rPr lang="en-US" smtClean="0"/>
              <a:t>6</a:t>
            </a:fld>
            <a:endParaRPr lang="en-US" dirty="0"/>
          </a:p>
        </p:txBody>
      </p:sp>
    </p:spTree>
    <p:extLst>
      <p:ext uri="{BB962C8B-B14F-4D97-AF65-F5344CB8AC3E}">
        <p14:creationId xmlns:p14="http://schemas.microsoft.com/office/powerpoint/2010/main" val="642631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people are wearing double gloves.  This is a preference and is not a recommendation from the CDC.  You</a:t>
            </a:r>
            <a:r>
              <a:rPr lang="en-US" baseline="0" dirty="0"/>
              <a:t> should wear gloves if caring for someone who is sick or cleaning and disinfecting. Always wash your hands with soap and water or an alcohol based hand sanitizer of at least 60% if soap and water is not readily available.</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10</a:t>
            </a:fld>
            <a:endParaRPr lang="en-US" dirty="0"/>
          </a:p>
        </p:txBody>
      </p:sp>
    </p:spTree>
    <p:extLst>
      <p:ext uri="{BB962C8B-B14F-4D97-AF65-F5344CB8AC3E}">
        <p14:creationId xmlns:p14="http://schemas.microsoft.com/office/powerpoint/2010/main" val="1892965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https://www.cdc.gov/coronavirus/2019-ncov/downloads/10Things.pdf</a:t>
            </a:r>
            <a:r>
              <a:rPr lang="en-US" dirty="0"/>
              <a:t> 10 things you can do to manage your COVID symptoms at home.</a:t>
            </a:r>
          </a:p>
        </p:txBody>
      </p:sp>
      <p:sp>
        <p:nvSpPr>
          <p:cNvPr id="4" name="Slide Number Placeholder 3"/>
          <p:cNvSpPr>
            <a:spLocks noGrp="1"/>
          </p:cNvSpPr>
          <p:nvPr>
            <p:ph type="sldNum" sz="quarter" idx="10"/>
          </p:nvPr>
        </p:nvSpPr>
        <p:spPr/>
        <p:txBody>
          <a:bodyPr/>
          <a:lstStyle/>
          <a:p>
            <a:fld id="{32674CE4-FBD8-4481-AEFB-CA53E599A745}" type="slidenum">
              <a:rPr lang="en-US" smtClean="0"/>
              <a:t>16</a:t>
            </a:fld>
            <a:endParaRPr lang="en-US" dirty="0"/>
          </a:p>
        </p:txBody>
      </p:sp>
    </p:spTree>
    <p:extLst>
      <p:ext uri="{BB962C8B-B14F-4D97-AF65-F5344CB8AC3E}">
        <p14:creationId xmlns:p14="http://schemas.microsoft.com/office/powerpoint/2010/main" val="3311896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0B302-F4DC-4547-9C74-CF794137D166}" type="slidenum">
              <a:rPr lang="en-US" smtClean="0"/>
              <a:t>17</a:t>
            </a:fld>
            <a:endParaRPr lang="en-US" dirty="0"/>
          </a:p>
        </p:txBody>
      </p:sp>
    </p:spTree>
    <p:extLst>
      <p:ext uri="{BB962C8B-B14F-4D97-AF65-F5344CB8AC3E}">
        <p14:creationId xmlns:p14="http://schemas.microsoft.com/office/powerpoint/2010/main" val="908655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feel free to reach out via email with any additional questions.</a:t>
            </a:r>
          </a:p>
        </p:txBody>
      </p:sp>
      <p:sp>
        <p:nvSpPr>
          <p:cNvPr id="4" name="Slide Number Placeholder 3"/>
          <p:cNvSpPr>
            <a:spLocks noGrp="1"/>
          </p:cNvSpPr>
          <p:nvPr>
            <p:ph type="sldNum" sz="quarter" idx="10"/>
          </p:nvPr>
        </p:nvSpPr>
        <p:spPr/>
        <p:txBody>
          <a:bodyPr/>
          <a:lstStyle/>
          <a:p>
            <a:fld id="{32674CE4-FBD8-4481-AEFB-CA53E599A745}" type="slidenum">
              <a:rPr lang="en-US" smtClean="0"/>
              <a:t>20</a:t>
            </a:fld>
            <a:endParaRPr lang="en-US" dirty="0"/>
          </a:p>
        </p:txBody>
      </p:sp>
    </p:spTree>
    <p:extLst>
      <p:ext uri="{BB962C8B-B14F-4D97-AF65-F5344CB8AC3E}">
        <p14:creationId xmlns:p14="http://schemas.microsoft.com/office/powerpoint/2010/main" val="3517707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E708F12-96AD-4ED4-8132-A78F5E42C1F5}" type="datetime1">
              <a:rPr lang="en-US" smtClean="0"/>
              <a:pPr/>
              <a:t>8/21/2020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277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FA170-8299-44AD-AEEF-FC686C3D7804}" type="datetime1">
              <a:rPr lang="en-US" smtClean="0"/>
              <a:t>8/21/2020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53031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31763A-68EC-4ECD-9620-D9FE9CDDD622}" type="datetime1">
              <a:rPr lang="en-US" smtClean="0"/>
              <a:t>8/21/2020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39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98BEDD-6160-49BB-B372-861DE7DE9BA5}" type="datetime1">
              <a:rPr lang="en-US" smtClean="0"/>
              <a:t>8/21/2020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21053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AE819F-B7FD-4B29-8F66-9E318144BC2A}" type="datetime1">
              <a:rPr lang="en-US" smtClean="0"/>
              <a:t>8/21/2020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24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CA159C-B6E0-4F10-9F4A-2FA57003B139}" type="datetime1">
              <a:rPr lang="en-US" smtClean="0"/>
              <a:t>8/21/2020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33617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70CBBB-D1D1-4386-A5E9-07F3477B78F3}" type="datetime1">
              <a:rPr lang="en-US" smtClean="0"/>
              <a:t>8/21/2020</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73907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A4CAD8-0EA7-4615-B69B-B2F199EF3A93}" type="datetime1">
              <a:rPr lang="en-US" smtClean="0"/>
              <a:t>8/21/2020</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75981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34BD7-6953-492C-921B-E68B2D7F14C8}" type="datetime1">
              <a:rPr lang="en-US" smtClean="0"/>
              <a:t>8/21/2020</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7897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A17D9B-D4D3-4E23-88DF-2E354FA43196}" type="datetime1">
              <a:rPr lang="en-US" smtClean="0"/>
              <a:t>8/21/2020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21717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1F67C5-D04E-4576-B61C-12ABA14BBD6C}" type="datetime1">
              <a:rPr lang="en-US" smtClean="0"/>
              <a:t>8/21/2020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458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20F09E4-6EA4-4BF3-9FC8-FF40373B88E6}" type="datetime1">
              <a:rPr lang="en-US" smtClean="0"/>
              <a:pPr/>
              <a:t>8/21/2020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Add a footer</a:t>
            </a:r>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01CF334-2D5C-4859-84A6-CA7E6E43FAEB}" type="slidenum">
              <a:rPr lang="en-US" smtClean="0"/>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293288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cdc.gov/coronavirus/2019-ncov/if-you-are-sick/steps-when-sick.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thehotline.org/" TargetMode="External"/><Relationship Id="rId2" Type="http://schemas.openxmlformats.org/officeDocument/2006/relationships/hyperlink" Target="https://www.samhsa.gov/disaster-preparedness" TargetMode="External"/><Relationship Id="rId1" Type="http://schemas.openxmlformats.org/officeDocument/2006/relationships/slideLayout" Target="../slideLayouts/slideLayout2.xml"/><Relationship Id="rId4" Type="http://schemas.openxmlformats.org/officeDocument/2006/relationships/hyperlink" Target="https://store.samhsa.gov/sites/default/files/d7/priv/sma14-4885.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IisgnbMfKvI" TargetMode="External"/><Relationship Id="rId1" Type="http://schemas.openxmlformats.org/officeDocument/2006/relationships/video" Target="https://www.youtube.com/embed/d914EnpU4Fo" TargetMode="Externa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Coronavirus Disease 2019</a:t>
            </a:r>
          </a:p>
        </p:txBody>
      </p:sp>
      <p:sp>
        <p:nvSpPr>
          <p:cNvPr id="3" name="Subtitle 2"/>
          <p:cNvSpPr>
            <a:spLocks noGrp="1"/>
          </p:cNvSpPr>
          <p:nvPr>
            <p:ph type="subTitle" idx="1"/>
          </p:nvPr>
        </p:nvSpPr>
        <p:spPr/>
        <p:txBody>
          <a:bodyPr>
            <a:normAutofit/>
          </a:bodyPr>
          <a:lstStyle/>
          <a:p>
            <a:r>
              <a:rPr lang="en-US" dirty="0"/>
              <a:t>Presented by</a:t>
            </a:r>
          </a:p>
          <a:p>
            <a:r>
              <a:rPr lang="en-US" dirty="0"/>
              <a:t>Jessica </a:t>
            </a:r>
            <a:r>
              <a:rPr lang="en-US" dirty="0" err="1"/>
              <a:t>Minetello</a:t>
            </a:r>
            <a:r>
              <a:rPr lang="en-US" dirty="0"/>
              <a:t>, RN</a:t>
            </a:r>
          </a:p>
          <a:p>
            <a:r>
              <a:rPr lang="en-US" dirty="0"/>
              <a:t>JMcCahey@mountloretto.org</a:t>
            </a:r>
          </a:p>
        </p:txBody>
      </p:sp>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Protecting yourself- removing gloves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83658" y="1756229"/>
            <a:ext cx="8708572" cy="4905827"/>
          </a:xfrm>
        </p:spPr>
      </p:pic>
    </p:spTree>
    <p:extLst>
      <p:ext uri="{BB962C8B-B14F-4D97-AF65-F5344CB8AC3E}">
        <p14:creationId xmlns:p14="http://schemas.microsoft.com/office/powerpoint/2010/main" val="147889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you have symptoms?</a:t>
            </a:r>
          </a:p>
        </p:txBody>
      </p:sp>
      <p:sp>
        <p:nvSpPr>
          <p:cNvPr id="3" name="Content Placeholder 2"/>
          <p:cNvSpPr>
            <a:spLocks noGrp="1"/>
          </p:cNvSpPr>
          <p:nvPr>
            <p:ph idx="1"/>
          </p:nvPr>
        </p:nvSpPr>
        <p:spPr/>
        <p:txBody>
          <a:bodyPr/>
          <a:lstStyle/>
          <a:p>
            <a:r>
              <a:rPr lang="en-US" dirty="0"/>
              <a:t>If you have a fever, cough or other symptoms, you might have COVID-19. Most people have mild illness and are able to recover at home. If you think you may have been exposed to COVID-19, contact your healthcare provider.</a:t>
            </a:r>
          </a:p>
          <a:p>
            <a:r>
              <a:rPr lang="en-US" dirty="0"/>
              <a:t>Keep track of your symptoms.</a:t>
            </a:r>
          </a:p>
          <a:p>
            <a:r>
              <a:rPr lang="en-US" b="1" dirty="0"/>
              <a:t>If you have an emergency warning sign (including trouble breathing), </a:t>
            </a:r>
            <a:r>
              <a:rPr lang="en-US" dirty="0"/>
              <a:t>get emergency medical care immediately.</a:t>
            </a:r>
          </a:p>
          <a:p>
            <a:endParaRPr lang="en-US" dirty="0"/>
          </a:p>
          <a:p>
            <a:r>
              <a:rPr lang="en-US" dirty="0"/>
              <a:t>CDC website also has a self-checker to help guide you with appropriate care</a:t>
            </a:r>
          </a:p>
          <a:p>
            <a:r>
              <a:rPr lang="en-US" dirty="0">
                <a:hlinkClick r:id="rId2"/>
              </a:rPr>
              <a:t>https://www.cdc.gov/coronavirus/2019-ncov/if-you-are-sick/steps-when-sick.html</a:t>
            </a:r>
            <a:endParaRPr lang="en-US" dirty="0"/>
          </a:p>
        </p:txBody>
      </p:sp>
      <p:pic>
        <p:nvPicPr>
          <p:cNvPr id="4" name="Picture 3" descr="&lt;strong&gt;Thermometer&lt;/strong&gt; Temperature Hot · Free vector graphic on Pixab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85984">
            <a:off x="8594832" y="116752"/>
            <a:ext cx="1045439" cy="2123973"/>
          </a:xfrm>
          <a:prstGeom prst="rect">
            <a:avLst/>
          </a:prstGeom>
        </p:spPr>
      </p:pic>
    </p:spTree>
    <p:extLst>
      <p:ext uri="{BB962C8B-B14F-4D97-AF65-F5344CB8AC3E}">
        <p14:creationId xmlns:p14="http://schemas.microsoft.com/office/powerpoint/2010/main" val="79912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you have symptoms?</a:t>
            </a:r>
          </a:p>
        </p:txBody>
      </p:sp>
      <p:sp>
        <p:nvSpPr>
          <p:cNvPr id="3" name="Content Placeholder 2"/>
          <p:cNvSpPr>
            <a:spLocks noGrp="1"/>
          </p:cNvSpPr>
          <p:nvPr>
            <p:ph idx="1"/>
          </p:nvPr>
        </p:nvSpPr>
        <p:spPr/>
        <p:txBody>
          <a:bodyPr/>
          <a:lstStyle/>
          <a:p>
            <a:r>
              <a:rPr lang="en-US" dirty="0"/>
              <a:t>Stay home except to get medical care</a:t>
            </a:r>
          </a:p>
          <a:p>
            <a:r>
              <a:rPr lang="en-US" b="1" dirty="0"/>
              <a:t>Stay home.</a:t>
            </a:r>
            <a:r>
              <a:rPr lang="en-US" dirty="0"/>
              <a:t> Most people with COVID-19 have mild illness and can recover at home without medical care. Do not leave your home, except to get medical care. Do not visit public areas.</a:t>
            </a:r>
          </a:p>
          <a:p>
            <a:r>
              <a:rPr lang="en-US" b="1" dirty="0"/>
              <a:t>Take care of yourself.</a:t>
            </a:r>
            <a:r>
              <a:rPr lang="en-US" dirty="0"/>
              <a:t> Get rest and stay hydrated. Take over-the-counter medicines, such as acetaminophen, to help you feel better.</a:t>
            </a:r>
          </a:p>
          <a:p>
            <a:r>
              <a:rPr lang="en-US" b="1" dirty="0"/>
              <a:t>Stay in touch with your doctor.</a:t>
            </a:r>
            <a:r>
              <a:rPr lang="en-US" dirty="0"/>
              <a:t> Call before you get medical care. Be sure to get care if you have trouble breathing, or have any other emergency warning signs, or if you think it is an emergency.</a:t>
            </a:r>
          </a:p>
          <a:p>
            <a:r>
              <a:rPr lang="en-US" b="1" dirty="0"/>
              <a:t>Avoid public transportation</a:t>
            </a:r>
            <a:r>
              <a:rPr lang="en-US" dirty="0"/>
              <a:t>, ride-sharing, or taxis.</a:t>
            </a:r>
          </a:p>
          <a:p>
            <a:endParaRPr lang="en-US" dirty="0"/>
          </a:p>
        </p:txBody>
      </p:sp>
    </p:spTree>
    <p:extLst>
      <p:ext uri="{BB962C8B-B14F-4D97-AF65-F5344CB8AC3E}">
        <p14:creationId xmlns:p14="http://schemas.microsoft.com/office/powerpoint/2010/main" val="986420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br>
              <a:rPr lang="en-US" dirty="0"/>
            </a:br>
            <a:r>
              <a:rPr lang="en-US" dirty="0"/>
              <a:t>Separate yourself from other people</a:t>
            </a:r>
          </a:p>
          <a:p>
            <a:r>
              <a:rPr lang="en-US" b="1" dirty="0"/>
              <a:t>As much as possible, stay in a specific room </a:t>
            </a:r>
            <a:r>
              <a:rPr lang="en-US" dirty="0"/>
              <a:t>and away from other people and pets in your home. If possible, you should use a separate bathroom. If you need to be around other people or animals in or outside of the home, wear a cloth face covering.</a:t>
            </a:r>
          </a:p>
          <a:p>
            <a:br>
              <a:rPr lang="en-US" dirty="0"/>
            </a:br>
            <a:r>
              <a:rPr lang="en-US" dirty="0"/>
              <a:t>Monitor your symptoms</a:t>
            </a:r>
          </a:p>
          <a:p>
            <a:r>
              <a:rPr lang="en-US" b="1" dirty="0"/>
              <a:t>Follow care instructions from your healthcare provider and local health department. </a:t>
            </a:r>
            <a:r>
              <a:rPr lang="en-US" dirty="0"/>
              <a:t>Your local health authorities may give instructions on checking your symptoms and reporting information.</a:t>
            </a:r>
          </a:p>
          <a:p>
            <a:endParaRPr lang="en-US" dirty="0"/>
          </a:p>
        </p:txBody>
      </p:sp>
      <p:sp>
        <p:nvSpPr>
          <p:cNvPr id="2" name="Title 1"/>
          <p:cNvSpPr>
            <a:spLocks noGrp="1"/>
          </p:cNvSpPr>
          <p:nvPr>
            <p:ph type="title"/>
          </p:nvPr>
        </p:nvSpPr>
        <p:spPr/>
        <p:txBody>
          <a:bodyPr/>
          <a:lstStyle/>
          <a:p>
            <a:r>
              <a:rPr lang="en-US" dirty="0"/>
              <a:t>What if you have symptoms?</a:t>
            </a:r>
          </a:p>
        </p:txBody>
      </p:sp>
      <p:pic>
        <p:nvPicPr>
          <p:cNvPr id="4" name="Picture 3" descr="The Witch &lt;strong&gt;Doctor&lt;/strong&gt; Is IN: Gender Bend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4345" y="794697"/>
            <a:ext cx="1563255" cy="1491303"/>
          </a:xfrm>
          <a:prstGeom prst="rect">
            <a:avLst/>
          </a:prstGeom>
        </p:spPr>
      </p:pic>
    </p:spTree>
    <p:extLst>
      <p:ext uri="{BB962C8B-B14F-4D97-AF65-F5344CB8AC3E}">
        <p14:creationId xmlns:p14="http://schemas.microsoft.com/office/powerpoint/2010/main" val="421820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you have symptoms?</a:t>
            </a:r>
          </a:p>
        </p:txBody>
      </p:sp>
      <p:sp>
        <p:nvSpPr>
          <p:cNvPr id="3" name="Content Placeholder 2"/>
          <p:cNvSpPr>
            <a:spLocks noGrp="1"/>
          </p:cNvSpPr>
          <p:nvPr>
            <p:ph sz="half" idx="1"/>
          </p:nvPr>
        </p:nvSpPr>
        <p:spPr/>
        <p:txBody>
          <a:bodyPr>
            <a:normAutofit fontScale="77500" lnSpcReduction="20000"/>
          </a:bodyPr>
          <a:lstStyle/>
          <a:p>
            <a:r>
              <a:rPr lang="en-US" dirty="0"/>
              <a:t>Call ahead before visiting your doctor</a:t>
            </a:r>
          </a:p>
          <a:p>
            <a:r>
              <a:rPr lang="en-US" b="1" dirty="0"/>
              <a:t>Call ahead.</a:t>
            </a:r>
            <a:r>
              <a:rPr lang="en-US" dirty="0"/>
              <a:t> Many medical visits for routine care are being postponed or done by phone or telemedicine.</a:t>
            </a:r>
          </a:p>
          <a:p>
            <a:r>
              <a:rPr lang="en-US" b="1" dirty="0"/>
              <a:t>If you have a medical appointment that cannot be postponed, call your doctor’s office, </a:t>
            </a:r>
            <a:r>
              <a:rPr lang="en-US" dirty="0"/>
              <a:t>and tell them you have or may have COVID-19. This will help the office protect themselves and other patients.</a:t>
            </a:r>
          </a:p>
          <a:p>
            <a:br>
              <a:rPr lang="en-US" dirty="0"/>
            </a:br>
            <a:endParaRPr lang="en-US" dirty="0"/>
          </a:p>
        </p:txBody>
      </p:sp>
      <p:sp>
        <p:nvSpPr>
          <p:cNvPr id="4" name="Content Placeholder 3"/>
          <p:cNvSpPr>
            <a:spLocks noGrp="1"/>
          </p:cNvSpPr>
          <p:nvPr>
            <p:ph sz="half" idx="2"/>
          </p:nvPr>
        </p:nvSpPr>
        <p:spPr/>
        <p:txBody>
          <a:bodyPr>
            <a:normAutofit fontScale="77500" lnSpcReduction="20000"/>
          </a:bodyPr>
          <a:lstStyle/>
          <a:p>
            <a:r>
              <a:rPr lang="en-US" dirty="0"/>
              <a:t>If you are sick wear a face covering over your nose and mouth</a:t>
            </a:r>
          </a:p>
          <a:p>
            <a:r>
              <a:rPr lang="en-US" b="1" dirty="0"/>
              <a:t>You should wear a cloth face covering over your nose and mouth </a:t>
            </a:r>
            <a:r>
              <a:rPr lang="en-US" dirty="0"/>
              <a:t>if you must be around other people or animals, including pets (even at home)</a:t>
            </a:r>
          </a:p>
          <a:p>
            <a:r>
              <a:rPr lang="en-US" dirty="0"/>
              <a:t>You don’t need to wear the cloth face covering if you are alone. If you can’t put on a cloth face covering (because of trouble breathing, for example), cover your coughs and sneezes in some other way. Try to stay at least 6 feet away from other people. This will help protect the people around you.</a:t>
            </a:r>
          </a:p>
          <a:p>
            <a:r>
              <a:rPr lang="en-US" dirty="0"/>
              <a:t>Cloth face coverings should not be placed on young children under age 2 years, anyone who has trouble breathing, or anyone who is not able to remove the covering without help.</a:t>
            </a:r>
          </a:p>
          <a:p>
            <a:endParaRPr lang="en-US" dirty="0"/>
          </a:p>
        </p:txBody>
      </p:sp>
    </p:spTree>
    <p:extLst>
      <p:ext uri="{BB962C8B-B14F-4D97-AF65-F5344CB8AC3E}">
        <p14:creationId xmlns:p14="http://schemas.microsoft.com/office/powerpoint/2010/main" val="368930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you have symptoms?</a:t>
            </a:r>
          </a:p>
        </p:txBody>
      </p:sp>
      <p:sp>
        <p:nvSpPr>
          <p:cNvPr id="3" name="Content Placeholder 2"/>
          <p:cNvSpPr>
            <a:spLocks noGrp="1"/>
          </p:cNvSpPr>
          <p:nvPr>
            <p:ph sz="half" idx="1"/>
          </p:nvPr>
        </p:nvSpPr>
        <p:spPr/>
        <p:txBody>
          <a:bodyPr>
            <a:normAutofit fontScale="85000" lnSpcReduction="20000"/>
          </a:bodyPr>
          <a:lstStyle/>
          <a:p>
            <a:r>
              <a:rPr lang="en-US" dirty="0"/>
              <a:t>Cover your coughs and sneezes</a:t>
            </a:r>
          </a:p>
          <a:p>
            <a:r>
              <a:rPr lang="en-US" b="1" dirty="0"/>
              <a:t>Cover your mouth and nose </a:t>
            </a:r>
            <a:r>
              <a:rPr lang="en-US" dirty="0"/>
              <a:t>with a tissue when you cough or sneeze.</a:t>
            </a:r>
          </a:p>
          <a:p>
            <a:r>
              <a:rPr lang="en-US" b="1" dirty="0"/>
              <a:t>Throw away used tissues </a:t>
            </a:r>
            <a:r>
              <a:rPr lang="en-US" dirty="0"/>
              <a:t>in a lined trash can.</a:t>
            </a:r>
          </a:p>
          <a:p>
            <a:r>
              <a:rPr lang="en-US" b="1" dirty="0"/>
              <a:t>Immediately wash your hands</a:t>
            </a:r>
            <a:r>
              <a:rPr lang="en-US" dirty="0"/>
              <a:t> with soap and water for at least 20 seconds. If soap and water are not available, clean your hands with an alcohol-based hand sanitizer that contains at least 60% alcohol.</a:t>
            </a:r>
          </a:p>
          <a:p>
            <a:br>
              <a:rPr lang="en-US" dirty="0"/>
            </a:br>
            <a:endParaRPr lang="en-US" dirty="0"/>
          </a:p>
        </p:txBody>
      </p:sp>
      <p:sp>
        <p:nvSpPr>
          <p:cNvPr id="4" name="Content Placeholder 3"/>
          <p:cNvSpPr>
            <a:spLocks noGrp="1"/>
          </p:cNvSpPr>
          <p:nvPr>
            <p:ph sz="half" idx="2"/>
          </p:nvPr>
        </p:nvSpPr>
        <p:spPr/>
        <p:txBody>
          <a:bodyPr>
            <a:normAutofit fontScale="85000" lnSpcReduction="20000"/>
          </a:bodyPr>
          <a:lstStyle/>
          <a:p>
            <a:r>
              <a:rPr lang="en-US" dirty="0"/>
              <a:t>Clean your hands often</a:t>
            </a:r>
          </a:p>
          <a:p>
            <a:r>
              <a:rPr lang="en-US" b="1" dirty="0"/>
              <a:t>Wash your hands</a:t>
            </a:r>
            <a:r>
              <a:rPr lang="en-US" dirty="0"/>
              <a:t> often with soap and water for at least 20 seconds. This is especially important after blowing your nose, coughing, or sneezing; going to the bathroom; and before eating or preparing food.</a:t>
            </a:r>
          </a:p>
          <a:p>
            <a:r>
              <a:rPr lang="en-US" b="1" dirty="0"/>
              <a:t>Use hand sanitizer</a:t>
            </a:r>
            <a:r>
              <a:rPr lang="en-US" dirty="0"/>
              <a:t> if soap and water are not available. Use an alcohol-based hand sanitizer with at least 60% alcohol, covering all surfaces of your hands and rubbing them together until they feel dry.</a:t>
            </a:r>
          </a:p>
          <a:p>
            <a:r>
              <a:rPr lang="en-US" b="1" dirty="0"/>
              <a:t>Soap and water</a:t>
            </a:r>
            <a:r>
              <a:rPr lang="en-US" dirty="0"/>
              <a:t> are the best option, especially if hands are visibly dirty.</a:t>
            </a:r>
          </a:p>
          <a:p>
            <a:r>
              <a:rPr lang="en-US" b="1" dirty="0"/>
              <a:t>Avoid touching</a:t>
            </a:r>
            <a:r>
              <a:rPr lang="en-US" dirty="0"/>
              <a:t> your eyes, nose, and mouth with unwashed hands.</a:t>
            </a:r>
          </a:p>
          <a:p>
            <a:endParaRPr lang="en-US" dirty="0"/>
          </a:p>
        </p:txBody>
      </p:sp>
      <p:pic>
        <p:nvPicPr>
          <p:cNvPr id="5" name="Picture 4" descr="5. Cover Coughs and Sneezes | Flickr - Photo Shar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1091" y="4842164"/>
            <a:ext cx="2410691" cy="2015836"/>
          </a:xfrm>
          <a:prstGeom prst="rect">
            <a:avLst/>
          </a:prstGeom>
        </p:spPr>
      </p:pic>
    </p:spTree>
    <p:extLst>
      <p:ext uri="{BB962C8B-B14F-4D97-AF65-F5344CB8AC3E}">
        <p14:creationId xmlns:p14="http://schemas.microsoft.com/office/powerpoint/2010/main" val="342958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you have symptoms?</a:t>
            </a:r>
          </a:p>
        </p:txBody>
      </p:sp>
      <p:pic>
        <p:nvPicPr>
          <p:cNvPr id="5" name="Picture 4" descr="PUERCAELI :: cotidie hodie res :: :: Apple already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185" y="3380509"/>
            <a:ext cx="2154382" cy="3477491"/>
          </a:xfrm>
          <a:prstGeom prst="rect">
            <a:avLst/>
          </a:prstGeom>
        </p:spPr>
      </p:pic>
      <p:sp>
        <p:nvSpPr>
          <p:cNvPr id="4" name="Content Placeholder 3"/>
          <p:cNvSpPr>
            <a:spLocks noGrp="1"/>
          </p:cNvSpPr>
          <p:nvPr>
            <p:ph sz="half" idx="2"/>
          </p:nvPr>
        </p:nvSpPr>
        <p:spPr>
          <a:xfrm>
            <a:off x="5989320" y="2286000"/>
            <a:ext cx="5897880" cy="4023360"/>
          </a:xfrm>
        </p:spPr>
        <p:txBody>
          <a:bodyPr>
            <a:normAutofit fontScale="62500" lnSpcReduction="20000"/>
          </a:bodyPr>
          <a:lstStyle/>
          <a:p>
            <a:r>
              <a:rPr lang="en-US" dirty="0"/>
              <a:t>Clean all “high-touch” surfaces everyday</a:t>
            </a:r>
          </a:p>
          <a:p>
            <a:r>
              <a:rPr lang="en-US" b="1" dirty="0"/>
              <a:t>Clean and disinfect</a:t>
            </a:r>
            <a:r>
              <a:rPr lang="en-US" dirty="0"/>
              <a:t> high-touch surfaces in your “sick room” and bathroom; wear disposable gloves. Let someone else clean and disinfect surfaces in common areas, but you should clean your bedroom and bathroom, if possible.</a:t>
            </a:r>
          </a:p>
          <a:p>
            <a:r>
              <a:rPr lang="en-US" b="1" dirty="0"/>
              <a:t>If a caregiver or other person needs to clean and disinfect</a:t>
            </a:r>
            <a:r>
              <a:rPr lang="en-US" dirty="0"/>
              <a:t> a sick person’s bedroom or bathroom, they should do so on an as-needed basis. The caregiver/other person should wear a mask and disposable gloves prior to cleaning. They should wait as long as possible after the person who is sick has used the bathroom before coming in to clean and use the bathroom.</a:t>
            </a:r>
          </a:p>
          <a:p>
            <a:r>
              <a:rPr lang="en-US" dirty="0"/>
              <a:t>High-touch surfaces include phones, remote controls, counters, tabletops, doorknobs, bathroom fixtures, toilets, keyboards, tablets, and bedside tables.</a:t>
            </a:r>
          </a:p>
          <a:p>
            <a:r>
              <a:rPr lang="en-US" b="1" dirty="0"/>
              <a:t>Clean and disinfect areas that may have blood, stool, or body fluids on them</a:t>
            </a:r>
            <a:r>
              <a:rPr lang="en-US" dirty="0"/>
              <a:t>.</a:t>
            </a:r>
          </a:p>
          <a:p>
            <a:r>
              <a:rPr lang="en-US" b="1" dirty="0"/>
              <a:t>Use household cleaners and disinfectants.</a:t>
            </a:r>
            <a:r>
              <a:rPr lang="en-US" dirty="0"/>
              <a:t> Clean the area or item with soap and water or another detergent if it is dirty. Then, use a household disinfectant.</a:t>
            </a:r>
          </a:p>
          <a:p>
            <a:pPr lvl="1"/>
            <a:r>
              <a:rPr lang="en-US" dirty="0"/>
              <a:t>Be sure to follow the instructions on the label to ensure safe and effective use of the product. Many products recommend keeping the surface wet for several minutes to ensure germs are killed. Many also recommend precautions such as wearing gloves and making sure you have good ventilation during use of the product.</a:t>
            </a:r>
          </a:p>
          <a:p>
            <a:pPr lvl="1"/>
            <a:r>
              <a:rPr lang="en-US" dirty="0"/>
              <a:t>Most EPA-registered household disinfectants should be effective.</a:t>
            </a:r>
          </a:p>
          <a:p>
            <a:endParaRPr lang="en-US" dirty="0"/>
          </a:p>
        </p:txBody>
      </p:sp>
      <p:sp>
        <p:nvSpPr>
          <p:cNvPr id="3" name="Content Placeholder 2"/>
          <p:cNvSpPr>
            <a:spLocks noGrp="1"/>
          </p:cNvSpPr>
          <p:nvPr>
            <p:ph sz="half" idx="1"/>
          </p:nvPr>
        </p:nvSpPr>
        <p:spPr/>
        <p:txBody>
          <a:bodyPr>
            <a:normAutofit fontScale="62500" lnSpcReduction="20000"/>
          </a:bodyPr>
          <a:lstStyle/>
          <a:p>
            <a:r>
              <a:rPr lang="en-US" dirty="0"/>
              <a:t>Avoid sharing personal household items</a:t>
            </a:r>
          </a:p>
          <a:p>
            <a:r>
              <a:rPr lang="en-US" b="1" dirty="0"/>
              <a:t>Do not share</a:t>
            </a:r>
            <a:r>
              <a:rPr lang="en-US" dirty="0"/>
              <a:t> dishes, drinking glasses, cups, eating utensils, towels, or bedding with other people in your home.</a:t>
            </a:r>
          </a:p>
          <a:p>
            <a:r>
              <a:rPr lang="en-US" b="1" dirty="0"/>
              <a:t>Wash these items thoroughly after using them</a:t>
            </a:r>
            <a:r>
              <a:rPr lang="en-US" dirty="0"/>
              <a:t> with soap and water or put in the dishwasher.</a:t>
            </a:r>
          </a:p>
          <a:p>
            <a:endParaRPr lang="en-US" dirty="0"/>
          </a:p>
        </p:txBody>
      </p:sp>
    </p:spTree>
    <p:extLst>
      <p:ext uri="{BB962C8B-B14F-4D97-AF65-F5344CB8AC3E}">
        <p14:creationId xmlns:p14="http://schemas.microsoft.com/office/powerpoint/2010/main" val="16870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Cleaning and disinfecting</a:t>
            </a:r>
          </a:p>
        </p:txBody>
      </p:sp>
      <p:sp>
        <p:nvSpPr>
          <p:cNvPr id="3" name="Content Placeholder 2"/>
          <p:cNvSpPr>
            <a:spLocks noGrp="1"/>
          </p:cNvSpPr>
          <p:nvPr>
            <p:ph idx="1"/>
          </p:nvPr>
        </p:nvSpPr>
        <p:spPr/>
        <p:txBody>
          <a:bodyPr>
            <a:normAutofit fontScale="92500"/>
          </a:bodyPr>
          <a:lstStyle/>
          <a:p>
            <a:r>
              <a:rPr lang="en-US" dirty="0"/>
              <a:t>What is the difference between cleaning and disinfecting?</a:t>
            </a:r>
          </a:p>
          <a:p>
            <a:r>
              <a:rPr lang="en-US" b="1" dirty="0"/>
              <a:t>Cleaning</a:t>
            </a:r>
            <a:r>
              <a:rPr lang="en-US" dirty="0"/>
              <a:t> refers to the removal of germs, dirt, and impurities from surfaces. It does not kill germs, but by removing them, it lowers their numbers and the risk of spreading infection.</a:t>
            </a:r>
          </a:p>
          <a:p>
            <a:r>
              <a:rPr lang="en-US" b="1" dirty="0"/>
              <a:t>Disinfecting</a:t>
            </a:r>
            <a:r>
              <a:rPr lang="en-US" dirty="0"/>
              <a:t> refers to using chemicals, for example, EPA-registered disinfectants, to kill germs on surfaces. This process does not necessarily clean dirty surfaces or remove germs, but by killing germs on a surface </a:t>
            </a:r>
            <a:r>
              <a:rPr lang="en-US" i="1" dirty="0"/>
              <a:t>after </a:t>
            </a:r>
            <a:r>
              <a:rPr lang="en-US" dirty="0"/>
              <a:t>cleaning, it can further lower the risk of spreading infection.</a:t>
            </a:r>
          </a:p>
          <a:p>
            <a:r>
              <a:rPr lang="en-US" b="1" dirty="0"/>
              <a:t>Clean and disinfect high-touch surfaces daily in household/office common areas (e.g. tables, hard-backed chairs, doorknobs, light switches, phones, tablets, touch screens, remote controls, keyboards, handles, desks, toilets, sinks)</a:t>
            </a:r>
          </a:p>
          <a:p>
            <a:r>
              <a:rPr lang="en-US" b="1" dirty="0"/>
              <a:t>FOLLOW ALL INSTRUCTIONS ON PRODUCT LABELS TO APPROPRIATELY DISINFECT SURFACES</a:t>
            </a:r>
            <a:endParaRPr lang="en-US" dirty="0"/>
          </a:p>
        </p:txBody>
      </p:sp>
      <p:pic>
        <p:nvPicPr>
          <p:cNvPr id="4" name="Picture 3" descr="The Broadmoor Patient’s Historical Tribunal – Behaving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8818" y="443345"/>
            <a:ext cx="1766454" cy="1995055"/>
          </a:xfrm>
          <a:prstGeom prst="rect">
            <a:avLst/>
          </a:prstGeom>
        </p:spPr>
      </p:pic>
    </p:spTree>
    <p:extLst>
      <p:ext uri="{BB962C8B-B14F-4D97-AF65-F5344CB8AC3E}">
        <p14:creationId xmlns:p14="http://schemas.microsoft.com/office/powerpoint/2010/main" val="304608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staff</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t>At the beginning of every shift all staff will have their temperature taken and must report any symptoms. All temperatures and symptoms must be documented and submitted to Human Resources on a monthly basis.</a:t>
            </a:r>
          </a:p>
          <a:p>
            <a:pPr>
              <a:buFont typeface="Wingdings" panose="05000000000000000000" pitchFamily="2" charset="2"/>
              <a:buChar char="Ø"/>
            </a:pPr>
            <a:r>
              <a:rPr lang="en-US" dirty="0"/>
              <a:t>Staff will be sent home with a temperature of 100.4 °F or above.</a:t>
            </a:r>
          </a:p>
          <a:p>
            <a:pPr>
              <a:buFont typeface="Wingdings" panose="05000000000000000000" pitchFamily="2" charset="2"/>
              <a:buChar char="Ø"/>
            </a:pPr>
            <a:r>
              <a:rPr lang="en-US" dirty="0"/>
              <a:t>Staff is not permitted to return to work until they remain symptom free for at least three consecutive days</a:t>
            </a:r>
          </a:p>
        </p:txBody>
      </p:sp>
    </p:spTree>
    <p:extLst>
      <p:ext uri="{BB962C8B-B14F-4D97-AF65-F5344CB8AC3E}">
        <p14:creationId xmlns:p14="http://schemas.microsoft.com/office/powerpoint/2010/main" val="56624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and coping</a:t>
            </a:r>
          </a:p>
        </p:txBody>
      </p:sp>
      <p:sp>
        <p:nvSpPr>
          <p:cNvPr id="3" name="Content Placeholder 2"/>
          <p:cNvSpPr>
            <a:spLocks noGrp="1"/>
          </p:cNvSpPr>
          <p:nvPr>
            <p:ph idx="1"/>
          </p:nvPr>
        </p:nvSpPr>
        <p:spPr>
          <a:ln>
            <a:solidFill>
              <a:srgbClr val="FF0000"/>
            </a:solidFill>
          </a:ln>
        </p:spPr>
        <p:txBody>
          <a:bodyPr>
            <a:normAutofit fontScale="62500" lnSpcReduction="20000"/>
          </a:bodyPr>
          <a:lstStyle/>
          <a:p>
            <a:r>
              <a:rPr lang="en-US" sz="2900" dirty="0"/>
              <a:t>It is natural to feel stress, anxiety, grief, and worry during and after a disaster. Everyone reacts differently, and your own feelings will change over time. Notice and accept how you feel. Taking care of your emotional/physical health during an emergency will help you think clearly and react to the urgent needs to protect yourself and your family. Self-care during an emergency will help your long-term healing.</a:t>
            </a:r>
          </a:p>
          <a:p>
            <a:endParaRPr lang="en-US" dirty="0"/>
          </a:p>
          <a:p>
            <a:r>
              <a:rPr lang="en-US" dirty="0"/>
              <a:t>Need help? Know someone who does?</a:t>
            </a:r>
          </a:p>
          <a:p>
            <a:r>
              <a:rPr lang="en-US" dirty="0"/>
              <a:t>If you, or someone you care about, are feeling overwhelmed with emotions like sadness, depression, or anxiety, or feel like you want to harm yourself or others:</a:t>
            </a:r>
          </a:p>
          <a:p>
            <a:r>
              <a:rPr lang="en-US" dirty="0"/>
              <a:t>Call 911.</a:t>
            </a:r>
          </a:p>
          <a:p>
            <a:r>
              <a:rPr lang="en-US" dirty="0"/>
              <a:t>Visit the </a:t>
            </a:r>
            <a:r>
              <a:rPr lang="en-US" u="sng" dirty="0">
                <a:hlinkClick r:id="rId2"/>
              </a:rPr>
              <a:t>Disaster Distress </a:t>
            </a:r>
            <a:r>
              <a:rPr lang="en-US" u="sng" dirty="0" err="1">
                <a:hlinkClick r:id="rId2"/>
              </a:rPr>
              <a:t>Helpline</a:t>
            </a:r>
            <a:r>
              <a:rPr lang="en-US" dirty="0" err="1">
                <a:hlinkClick r:id="rId2"/>
              </a:rPr>
              <a:t>external</a:t>
            </a:r>
            <a:r>
              <a:rPr lang="en-US" dirty="0">
                <a:hlinkClick r:id="rId2"/>
              </a:rPr>
              <a:t> icon</a:t>
            </a:r>
            <a:r>
              <a:rPr lang="en-US" dirty="0"/>
              <a:t>, call 1-800-985-5990, or text </a:t>
            </a:r>
            <a:r>
              <a:rPr lang="en-US" dirty="0" err="1"/>
              <a:t>TalkWithUs</a:t>
            </a:r>
            <a:r>
              <a:rPr lang="en-US" dirty="0"/>
              <a:t> to 66746.</a:t>
            </a:r>
          </a:p>
          <a:p>
            <a:r>
              <a:rPr lang="en-US" dirty="0"/>
              <a:t>Visit the </a:t>
            </a:r>
            <a:r>
              <a:rPr lang="en-US" u="sng" dirty="0">
                <a:hlinkClick r:id="rId3"/>
              </a:rPr>
              <a:t>National Domestic Violence </a:t>
            </a:r>
            <a:r>
              <a:rPr lang="en-US" u="sng" dirty="0" err="1">
                <a:hlinkClick r:id="rId3"/>
              </a:rPr>
              <a:t>Hotline</a:t>
            </a:r>
            <a:r>
              <a:rPr lang="en-US" dirty="0" err="1">
                <a:hlinkClick r:id="rId3"/>
              </a:rPr>
              <a:t>external</a:t>
            </a:r>
            <a:r>
              <a:rPr lang="en-US" dirty="0">
                <a:hlinkClick r:id="rId3"/>
              </a:rPr>
              <a:t> icon</a:t>
            </a:r>
            <a:r>
              <a:rPr lang="en-US" dirty="0"/>
              <a:t> or call 1-800-799-7233 and TTY 1-800-787-3224.</a:t>
            </a:r>
          </a:p>
          <a:p>
            <a:endParaRPr lang="en-US" dirty="0"/>
          </a:p>
          <a:p>
            <a:r>
              <a:rPr lang="en-US" dirty="0">
                <a:hlinkClick r:id="rId4"/>
              </a:rPr>
              <a:t>https://store.samhsa.gov/sites/default/files/d7/priv/sma14-4885.pdf</a:t>
            </a:r>
            <a:r>
              <a:rPr lang="en-US" dirty="0"/>
              <a:t> Coping With Stress During Infectious Disease Outbreaks</a:t>
            </a:r>
          </a:p>
        </p:txBody>
      </p:sp>
    </p:spTree>
    <p:extLst>
      <p:ext uri="{BB962C8B-B14F-4D97-AF65-F5344CB8AC3E}">
        <p14:creationId xmlns:p14="http://schemas.microsoft.com/office/powerpoint/2010/main" val="250161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Outline</a:t>
            </a:r>
          </a:p>
        </p:txBody>
      </p:sp>
      <p:sp>
        <p:nvSpPr>
          <p:cNvPr id="3" name="Content Placeholder 2"/>
          <p:cNvSpPr>
            <a:spLocks noGrp="1"/>
          </p:cNvSpPr>
          <p:nvPr>
            <p:ph sz="half" idx="1"/>
          </p:nvPr>
        </p:nvSpPr>
        <p:spPr/>
        <p:txBody>
          <a:bodyPr>
            <a:normAutofit lnSpcReduction="10000"/>
          </a:bodyPr>
          <a:lstStyle/>
          <a:p>
            <a:r>
              <a:rPr lang="en-US" sz="2400" dirty="0"/>
              <a:t>What is the Novel Coronavirus?</a:t>
            </a:r>
          </a:p>
          <a:p>
            <a:r>
              <a:rPr lang="en-US" sz="2400" dirty="0"/>
              <a:t>How does COVID-19 Spread?</a:t>
            </a:r>
          </a:p>
          <a:p>
            <a:r>
              <a:rPr lang="en-US" sz="2400" dirty="0"/>
              <a:t>What are the common symptoms of COVID-19</a:t>
            </a:r>
          </a:p>
          <a:p>
            <a:r>
              <a:rPr lang="en-US" sz="2400" dirty="0"/>
              <a:t>When to seek emergency medical attention</a:t>
            </a:r>
          </a:p>
          <a:p>
            <a:r>
              <a:rPr lang="en-US" sz="2400" dirty="0"/>
              <a:t>How can you protect yourself?</a:t>
            </a:r>
          </a:p>
          <a:p>
            <a:pPr lvl="1"/>
            <a:r>
              <a:rPr lang="en-US" sz="2000" dirty="0"/>
              <a:t>Social Distancing</a:t>
            </a:r>
          </a:p>
          <a:p>
            <a:pPr lvl="1"/>
            <a:r>
              <a:rPr lang="en-US" sz="2000" dirty="0"/>
              <a:t>Hand Hygiene</a:t>
            </a:r>
          </a:p>
          <a:p>
            <a:pPr lvl="1"/>
            <a:r>
              <a:rPr lang="en-US" sz="2000" dirty="0"/>
              <a:t>Donning and Doffing PPE</a:t>
            </a:r>
          </a:p>
          <a:p>
            <a:endParaRPr lang="en-US" dirty="0"/>
          </a:p>
        </p:txBody>
      </p:sp>
      <p:sp>
        <p:nvSpPr>
          <p:cNvPr id="4" name="Content Placeholder 3"/>
          <p:cNvSpPr>
            <a:spLocks noGrp="1"/>
          </p:cNvSpPr>
          <p:nvPr>
            <p:ph sz="half" idx="2"/>
          </p:nvPr>
        </p:nvSpPr>
        <p:spPr/>
        <p:txBody>
          <a:bodyPr>
            <a:normAutofit lnSpcReduction="10000"/>
          </a:bodyPr>
          <a:lstStyle/>
          <a:p>
            <a:r>
              <a:rPr lang="en-US" sz="2400" dirty="0"/>
              <a:t>What if you have symptoms of Covid-19?</a:t>
            </a:r>
          </a:p>
          <a:p>
            <a:r>
              <a:rPr lang="en-US" sz="2400" dirty="0"/>
              <a:t>Cleaning and Disinfecting</a:t>
            </a:r>
          </a:p>
          <a:p>
            <a:pPr marL="0" indent="0">
              <a:buNone/>
            </a:pPr>
            <a:r>
              <a:rPr lang="en-US" sz="2400" dirty="0"/>
              <a:t> Monitoring Staff</a:t>
            </a:r>
          </a:p>
          <a:p>
            <a:pPr marL="0" indent="0">
              <a:buNone/>
            </a:pPr>
            <a:r>
              <a:rPr lang="en-US" sz="2400" dirty="0"/>
              <a:t>Stress and Coping</a:t>
            </a:r>
          </a:p>
          <a:p>
            <a:endParaRPr lang="en-US" sz="2400" dirty="0"/>
          </a:p>
          <a:p>
            <a:r>
              <a:rPr lang="en-US" sz="2400" dirty="0"/>
              <a:t>QUESTIONS</a:t>
            </a:r>
          </a:p>
          <a:p>
            <a:pPr marL="109728" indent="0">
              <a:buNone/>
            </a:pPr>
            <a:endParaRPr lang="en-US" dirty="0"/>
          </a:p>
        </p:txBody>
      </p:sp>
    </p:spTree>
    <p:extLst>
      <p:ext uri="{BB962C8B-B14F-4D97-AF65-F5344CB8AC3E}">
        <p14:creationId xmlns:p14="http://schemas.microsoft.com/office/powerpoint/2010/main" val="1851896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p>
        </p:txBody>
      </p:sp>
      <p:pic>
        <p:nvPicPr>
          <p:cNvPr id="4" name="Content Placeholder 3" descr="I Quiz della Domenica nr.15 | Frz40's Blo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77029" y="2084832"/>
            <a:ext cx="5747657" cy="4156311"/>
          </a:xfrm>
        </p:spPr>
      </p:pic>
    </p:spTree>
    <p:extLst>
      <p:ext uri="{BB962C8B-B14F-4D97-AF65-F5344CB8AC3E}">
        <p14:creationId xmlns:p14="http://schemas.microsoft.com/office/powerpoint/2010/main" val="291832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sinformation related to the 2019–20 &lt;strong&gt;coronavirus&lt;/strong&gt; pandemic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6286" y="4297680"/>
            <a:ext cx="3234662" cy="2535381"/>
          </a:xfrm>
          <a:prstGeom prst="rect">
            <a:avLst/>
          </a:prstGeom>
        </p:spPr>
      </p:pic>
      <p:sp>
        <p:nvSpPr>
          <p:cNvPr id="3" name="Content Placeholder 2"/>
          <p:cNvSpPr>
            <a:spLocks noGrp="1"/>
          </p:cNvSpPr>
          <p:nvPr>
            <p:ph idx="1"/>
          </p:nvPr>
        </p:nvSpPr>
        <p:spPr/>
        <p:txBody>
          <a:bodyPr/>
          <a:lstStyle/>
          <a:p>
            <a:r>
              <a:rPr lang="en-US" dirty="0"/>
              <a:t>COVID-19 is a new disease that has not been seen previously in humans.</a:t>
            </a:r>
          </a:p>
          <a:p>
            <a:r>
              <a:rPr lang="en-US" dirty="0"/>
              <a:t>The virus is thought to be spread person-to-person by infected individuals mainly through respiratory droplets such as a cough or sneeze. These droplets can land in the eyes, nose, mouth of individuals who are nearby or can be inhaled into the lungs.</a:t>
            </a:r>
          </a:p>
          <a:p>
            <a:r>
              <a:rPr lang="en-US" dirty="0"/>
              <a:t>Tip: Be sure to practice social distancing and remain at least 6 feet apart from others (if possible) and wear a mask to protect others and yourself!</a:t>
            </a:r>
          </a:p>
        </p:txBody>
      </p:sp>
      <p:sp>
        <p:nvSpPr>
          <p:cNvPr id="2" name="Title 1"/>
          <p:cNvSpPr>
            <a:spLocks noGrp="1"/>
          </p:cNvSpPr>
          <p:nvPr>
            <p:ph type="title"/>
          </p:nvPr>
        </p:nvSpPr>
        <p:spPr/>
        <p:txBody>
          <a:bodyPr/>
          <a:lstStyle/>
          <a:p>
            <a:r>
              <a:rPr lang="en-US" dirty="0"/>
              <a:t>What is the Novel Coronavirus?</a:t>
            </a:r>
          </a:p>
        </p:txBody>
      </p:sp>
    </p:spTree>
    <p:extLst>
      <p:ext uri="{BB962C8B-B14F-4D97-AF65-F5344CB8AC3E}">
        <p14:creationId xmlns:p14="http://schemas.microsoft.com/office/powerpoint/2010/main" val="38488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024128" y="556187"/>
            <a:ext cx="9720072" cy="1499616"/>
          </a:xfrm>
        </p:spPr>
        <p:txBody>
          <a:bodyPr/>
          <a:lstStyle/>
          <a:p>
            <a:r>
              <a:rPr lang="en-US" dirty="0"/>
              <a:t>Symptoms of COVID-19</a:t>
            </a:r>
          </a:p>
        </p:txBody>
      </p:sp>
      <p:sp>
        <p:nvSpPr>
          <p:cNvPr id="6" name="Text Placeholder 5"/>
          <p:cNvSpPr>
            <a:spLocks noGrp="1"/>
          </p:cNvSpPr>
          <p:nvPr>
            <p:ph sz="half" idx="1"/>
          </p:nvPr>
        </p:nvSpPr>
        <p:spPr/>
        <p:txBody>
          <a:bodyPr>
            <a:normAutofit fontScale="77500" lnSpcReduction="20000"/>
          </a:bodyPr>
          <a:lstStyle/>
          <a:p>
            <a:r>
              <a:rPr lang="en-US" dirty="0"/>
              <a:t>Anyone can have mild to severe symptoms</a:t>
            </a:r>
          </a:p>
          <a:p>
            <a:pPr lvl="1"/>
            <a:r>
              <a:rPr lang="en-US" sz="1900" dirty="0"/>
              <a:t>Older adults and individuals with severe underlying medical conditions have a higher risk of complications from COVID-19.</a:t>
            </a:r>
          </a:p>
          <a:p>
            <a:pPr lvl="1"/>
            <a:endParaRPr lang="en-US" sz="1900" dirty="0"/>
          </a:p>
          <a:p>
            <a:pPr lvl="1"/>
            <a:r>
              <a:rPr lang="en-US" sz="1900" dirty="0"/>
              <a:t>There are a wide array of symptoms that have been reported-ranging from mild to severe</a:t>
            </a:r>
          </a:p>
          <a:p>
            <a:pPr lvl="2"/>
            <a:r>
              <a:rPr lang="en-US" sz="1900" dirty="0"/>
              <a:t>Cough</a:t>
            </a:r>
          </a:p>
          <a:p>
            <a:pPr lvl="2"/>
            <a:r>
              <a:rPr lang="en-US" sz="1900" dirty="0"/>
              <a:t>Shortness of breath or difficulty breathing</a:t>
            </a:r>
          </a:p>
          <a:p>
            <a:pPr lvl="2"/>
            <a:r>
              <a:rPr lang="en-US" sz="1900" dirty="0"/>
              <a:t>Fever</a:t>
            </a:r>
          </a:p>
          <a:p>
            <a:pPr lvl="2"/>
            <a:r>
              <a:rPr lang="en-US" sz="1900" dirty="0"/>
              <a:t>Chills</a:t>
            </a:r>
          </a:p>
          <a:p>
            <a:pPr lvl="2"/>
            <a:r>
              <a:rPr lang="en-US" sz="1900" dirty="0"/>
              <a:t>Muscle Pain</a:t>
            </a:r>
          </a:p>
          <a:p>
            <a:pPr lvl="2"/>
            <a:r>
              <a:rPr lang="en-US" sz="1900" dirty="0"/>
              <a:t>Sore throat</a:t>
            </a:r>
          </a:p>
          <a:p>
            <a:pPr lvl="2"/>
            <a:r>
              <a:rPr lang="en-US" sz="1900" dirty="0"/>
              <a:t>New loss of taste or smell</a:t>
            </a:r>
          </a:p>
          <a:p>
            <a:pPr lvl="2"/>
            <a:endParaRPr lang="en-US" sz="1900" dirty="0"/>
          </a:p>
          <a:p>
            <a:pPr marL="310896" lvl="2" indent="0">
              <a:buNone/>
            </a:pPr>
            <a:r>
              <a:rPr lang="en-US" sz="1900" dirty="0"/>
              <a:t>Other less common symptoms have been reported, including gastrointestinal symptoms such as nausea, vomiting, diarrhea.</a:t>
            </a:r>
          </a:p>
        </p:txBody>
      </p:sp>
      <p:sp>
        <p:nvSpPr>
          <p:cNvPr id="4" name="Content Placeholder 3"/>
          <p:cNvSpPr>
            <a:spLocks noGrp="1"/>
          </p:cNvSpPr>
          <p:nvPr>
            <p:ph sz="half" idx="2"/>
          </p:nvPr>
        </p:nvSpPr>
        <p:spPr/>
        <p:txBody>
          <a:bodyPr>
            <a:normAutofit fontScale="77500" lnSpcReduction="20000"/>
          </a:bodyPr>
          <a:lstStyle/>
          <a:p>
            <a:pPr marL="109728" indent="0" algn="ctr">
              <a:buNone/>
            </a:pPr>
            <a:r>
              <a:rPr lang="en-US" b="1" u="sng" dirty="0"/>
              <a:t> When to Seek Emergency Medical Attention</a:t>
            </a:r>
          </a:p>
          <a:p>
            <a:pPr marL="109728" indent="0">
              <a:buNone/>
            </a:pPr>
            <a:endParaRPr lang="en-US" dirty="0"/>
          </a:p>
          <a:p>
            <a:r>
              <a:rPr lang="en-US" dirty="0"/>
              <a:t>Look for </a:t>
            </a:r>
            <a:r>
              <a:rPr lang="en-US" b="1" dirty="0"/>
              <a:t>emergency warning signs*</a:t>
            </a:r>
            <a:r>
              <a:rPr lang="en-US" dirty="0"/>
              <a:t> for COVID-19. If someone is showing any of these signs, </a:t>
            </a:r>
            <a:r>
              <a:rPr lang="en-US" b="1" dirty="0"/>
              <a:t>seek emergency medical care</a:t>
            </a:r>
            <a:r>
              <a:rPr lang="en-US" dirty="0"/>
              <a:t> </a:t>
            </a:r>
            <a:r>
              <a:rPr lang="en-US" b="1" dirty="0"/>
              <a:t>immediately</a:t>
            </a:r>
            <a:endParaRPr lang="en-US" dirty="0"/>
          </a:p>
          <a:p>
            <a:pPr lvl="1"/>
            <a:r>
              <a:rPr lang="en-US" dirty="0"/>
              <a:t>Trouble breathing</a:t>
            </a:r>
          </a:p>
          <a:p>
            <a:pPr lvl="1"/>
            <a:r>
              <a:rPr lang="en-US" dirty="0"/>
              <a:t>Persistent pain or pressure in the chest</a:t>
            </a:r>
          </a:p>
          <a:p>
            <a:pPr lvl="1"/>
            <a:r>
              <a:rPr lang="en-US" dirty="0"/>
              <a:t>New confusion</a:t>
            </a:r>
          </a:p>
          <a:p>
            <a:pPr lvl="1"/>
            <a:r>
              <a:rPr lang="en-US" dirty="0"/>
              <a:t>Inability to wake or stay awake</a:t>
            </a:r>
          </a:p>
          <a:p>
            <a:pPr lvl="1"/>
            <a:r>
              <a:rPr lang="en-US" dirty="0"/>
              <a:t>Bluish lips or face</a:t>
            </a:r>
          </a:p>
          <a:p>
            <a:pPr marL="109728" indent="0">
              <a:buNone/>
            </a:pPr>
            <a:endParaRPr lang="en-US" dirty="0"/>
          </a:p>
          <a:p>
            <a:pPr marL="109728" indent="0">
              <a:buNone/>
            </a:pPr>
            <a:r>
              <a:rPr lang="en-US" dirty="0"/>
              <a:t>*This list is not all possible symptoms. Please call your medical provider for any other symptoms that are severe or concerning to you.</a:t>
            </a:r>
          </a:p>
        </p:txBody>
      </p:sp>
      <p:pic>
        <p:nvPicPr>
          <p:cNvPr id="2" name="Picture 1" descr="What the Heck does it Mean if I Have to Heal my Gu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5544" y="146772"/>
            <a:ext cx="1761693" cy="2139228"/>
          </a:xfrm>
          <a:prstGeom prst="rect">
            <a:avLst/>
          </a:prstGeom>
        </p:spPr>
      </p:pic>
    </p:spTree>
    <p:extLst>
      <p:ext uri="{BB962C8B-B14F-4D97-AF65-F5344CB8AC3E}">
        <p14:creationId xmlns:p14="http://schemas.microsoft.com/office/powerpoint/2010/main" val="423703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Protecting Yourself</a:t>
            </a:r>
          </a:p>
        </p:txBody>
      </p:sp>
      <p:sp>
        <p:nvSpPr>
          <p:cNvPr id="3" name="Content Placeholder 2"/>
          <p:cNvSpPr>
            <a:spLocks noGrp="1"/>
          </p:cNvSpPr>
          <p:nvPr>
            <p:ph idx="1"/>
          </p:nvPr>
        </p:nvSpPr>
        <p:spPr/>
        <p:txBody>
          <a:bodyPr/>
          <a:lstStyle/>
          <a:p>
            <a:r>
              <a:rPr lang="en-US" dirty="0"/>
              <a:t>Maintain a social distance</a:t>
            </a:r>
          </a:p>
          <a:p>
            <a:pPr marL="109728" indent="0">
              <a:buNone/>
            </a:pPr>
            <a:endParaRPr lang="en-US" dirty="0"/>
          </a:p>
          <a:p>
            <a:pPr lvl="1"/>
            <a:r>
              <a:rPr lang="en-US" dirty="0"/>
              <a:t>Stay at least 6 feet apart (2 arms length) from other people</a:t>
            </a:r>
          </a:p>
          <a:p>
            <a:pPr lvl="1"/>
            <a:r>
              <a:rPr lang="en-US" dirty="0"/>
              <a:t>Do not gather in groups</a:t>
            </a:r>
          </a:p>
          <a:p>
            <a:pPr lvl="1"/>
            <a:r>
              <a:rPr lang="en-US" dirty="0"/>
              <a:t>Stay out of crowded places and avoid mass gatherings</a:t>
            </a:r>
          </a:p>
          <a:p>
            <a:pPr lvl="1"/>
            <a:r>
              <a:rPr lang="en-US" dirty="0"/>
              <a:t>Limit in person contact if possible.</a:t>
            </a:r>
          </a:p>
          <a:p>
            <a:pPr lvl="1"/>
            <a:r>
              <a:rPr lang="en-US" dirty="0"/>
              <a:t>Keep distance from others, especially those who are at high risk of getting sick</a:t>
            </a:r>
          </a:p>
        </p:txBody>
      </p:sp>
    </p:spTree>
    <p:extLst>
      <p:ext uri="{BB962C8B-B14F-4D97-AF65-F5344CB8AC3E}">
        <p14:creationId xmlns:p14="http://schemas.microsoft.com/office/powerpoint/2010/main" val="351434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Protecting yourself-</a:t>
            </a:r>
            <a:r>
              <a:rPr lang="en-US" dirty="0" err="1"/>
              <a:t>hANDWASHING</a:t>
            </a:r>
            <a:endParaRPr lang="en-US" dirty="0"/>
          </a:p>
        </p:txBody>
      </p:sp>
      <p:pic>
        <p:nvPicPr>
          <p:cNvPr id="4" name="d914EnpU4Fo"/>
          <p:cNvPicPr>
            <a:picLocks noGrp="1" noRot="1" noChangeAspect="1"/>
          </p:cNvPicPr>
          <p:nvPr>
            <p:ph idx="1"/>
            <a:videoFile r:link="rId1"/>
          </p:nvPr>
        </p:nvPicPr>
        <p:blipFill>
          <a:blip r:embed="rId5"/>
          <a:stretch>
            <a:fillRect/>
          </a:stretch>
        </p:blipFill>
        <p:spPr>
          <a:xfrm>
            <a:off x="1024128" y="2084832"/>
            <a:ext cx="4534843" cy="4228882"/>
          </a:xfrm>
          <a:prstGeom prst="rect">
            <a:avLst/>
          </a:prstGeom>
        </p:spPr>
      </p:pic>
      <p:pic>
        <p:nvPicPr>
          <p:cNvPr id="5" name="IisgnbMfKvI"/>
          <p:cNvPicPr>
            <a:picLocks noRot="1" noChangeAspect="1"/>
          </p:cNvPicPr>
          <p:nvPr>
            <a:videoFile r:link="rId2"/>
          </p:nvPr>
        </p:nvPicPr>
        <p:blipFill>
          <a:blip r:embed="rId6"/>
          <a:stretch>
            <a:fillRect/>
          </a:stretch>
        </p:blipFill>
        <p:spPr>
          <a:xfrm>
            <a:off x="6478814" y="2084832"/>
            <a:ext cx="4572000" cy="4112768"/>
          </a:xfrm>
          <a:prstGeom prst="rect">
            <a:avLst/>
          </a:prstGeom>
        </p:spPr>
      </p:pic>
    </p:spTree>
    <p:extLst>
      <p:ext uri="{BB962C8B-B14F-4D97-AF65-F5344CB8AC3E}">
        <p14:creationId xmlns:p14="http://schemas.microsoft.com/office/powerpoint/2010/main" val="186394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Protecting yourself- Wearing a mask</a:t>
            </a:r>
          </a:p>
        </p:txBody>
      </p:sp>
      <p:sp>
        <p:nvSpPr>
          <p:cNvPr id="3" name="Content Placeholder 2"/>
          <p:cNvSpPr>
            <a:spLocks noGrp="1"/>
          </p:cNvSpPr>
          <p:nvPr>
            <p:ph idx="1"/>
          </p:nvPr>
        </p:nvSpPr>
        <p:spPr/>
        <p:txBody>
          <a:bodyPr/>
          <a:lstStyle/>
          <a:p>
            <a:r>
              <a:rPr lang="en-US" dirty="0"/>
              <a:t>Cover your mouth and nose with a cloth face cover when around others</a:t>
            </a:r>
          </a:p>
          <a:p>
            <a:r>
              <a:rPr lang="en-US" dirty="0"/>
              <a:t>You could spread COVID-19 to others even if you do not feel sick.</a:t>
            </a:r>
          </a:p>
          <a:p>
            <a:r>
              <a:rPr lang="en-US" dirty="0"/>
              <a:t>Everyone should wear a cloth face cover or mask when they have to go out in public, for example to the grocery store or to pick up other necessities.</a:t>
            </a:r>
          </a:p>
          <a:p>
            <a:pPr lvl="1"/>
            <a:r>
              <a:rPr lang="en-US" dirty="0"/>
              <a:t>Cloth face coverings should not be placed on young children under age 2, anyone who has trouble breathing, or is unconscious, incapacitated or otherwise unable to remove the mask without assistance.</a:t>
            </a:r>
          </a:p>
          <a:p>
            <a:r>
              <a:rPr lang="en-US" dirty="0"/>
              <a:t>The cloth face cover is meant to protect other people in case you are infected.</a:t>
            </a:r>
          </a:p>
          <a:p>
            <a:r>
              <a:rPr lang="en-US" dirty="0"/>
              <a:t>Continue to keep about 6 feet between yourself and others. The cloth face cover is not a substitute for social distancing.</a:t>
            </a:r>
          </a:p>
          <a:p>
            <a:endParaRPr lang="en-US" dirty="0"/>
          </a:p>
        </p:txBody>
      </p:sp>
      <p:pic>
        <p:nvPicPr>
          <p:cNvPr id="4" name="Picture 3" descr="&lt;strong&gt;Face Mask&lt;/strong&gt; Breathing · Free vector graphic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6509" y="900268"/>
            <a:ext cx="2008909" cy="1829077"/>
          </a:xfrm>
          <a:prstGeom prst="rect">
            <a:avLst/>
          </a:prstGeom>
        </p:spPr>
      </p:pic>
    </p:spTree>
    <p:extLst>
      <p:ext uri="{BB962C8B-B14F-4D97-AF65-F5344CB8AC3E}">
        <p14:creationId xmlns:p14="http://schemas.microsoft.com/office/powerpoint/2010/main" val="300454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Protecting yourself- donning a mask</a:t>
            </a:r>
          </a:p>
        </p:txBody>
      </p:sp>
      <p:sp>
        <p:nvSpPr>
          <p:cNvPr id="5" name="Content Placeholder 4"/>
          <p:cNvSpPr>
            <a:spLocks noGrp="1"/>
          </p:cNvSpPr>
          <p:nvPr>
            <p:ph idx="1"/>
          </p:nvPr>
        </p:nvSpPr>
        <p:spPr/>
        <p:txBody>
          <a:bodyPr>
            <a:normAutofit/>
          </a:bodyPr>
          <a:lstStyle/>
          <a:p>
            <a:pPr marL="514350" lvl="0" indent="-514350">
              <a:buFont typeface="+mj-lt"/>
              <a:buAutoNum type="romanUcPeriod"/>
            </a:pPr>
            <a:r>
              <a:rPr lang="en-US" dirty="0"/>
              <a:t>Before touching the mask, clean hands with an alcohol-based hand rub or soap and water</a:t>
            </a:r>
          </a:p>
          <a:p>
            <a:pPr marL="514350" lvl="0" indent="-514350">
              <a:buFont typeface="+mj-lt"/>
              <a:buAutoNum type="romanUcPeriod"/>
            </a:pPr>
            <a:r>
              <a:rPr lang="en-US" dirty="0"/>
              <a:t>Take the mask and inspect it for tears or holes.</a:t>
            </a:r>
          </a:p>
          <a:p>
            <a:pPr marL="514350" lvl="0" indent="-514350">
              <a:buFont typeface="+mj-lt"/>
              <a:buAutoNum type="romanUcPeriod"/>
            </a:pPr>
            <a:r>
              <a:rPr lang="en-US" dirty="0"/>
              <a:t>Orient which side is the top side (where the metal strip is).</a:t>
            </a:r>
          </a:p>
          <a:p>
            <a:pPr marL="514350" lvl="0" indent="-514350">
              <a:buFont typeface="+mj-lt"/>
              <a:buAutoNum type="romanUcPeriod"/>
            </a:pPr>
            <a:r>
              <a:rPr lang="en-US" dirty="0"/>
              <a:t>Ensure the proper side of the mask faces outwards (the </a:t>
            </a:r>
            <a:r>
              <a:rPr lang="en-US" dirty="0" err="1"/>
              <a:t>coloured</a:t>
            </a:r>
            <a:r>
              <a:rPr lang="en-US" dirty="0"/>
              <a:t> side).</a:t>
            </a:r>
          </a:p>
          <a:p>
            <a:pPr marL="514350" lvl="0" indent="-514350">
              <a:buFont typeface="+mj-lt"/>
              <a:buAutoNum type="romanUcPeriod"/>
            </a:pPr>
            <a:r>
              <a:rPr lang="en-US" dirty="0"/>
              <a:t>Place the mask to your face. Pinch the metal strip or stiff edge of the mask so it </a:t>
            </a:r>
            <a:r>
              <a:rPr lang="en-US" dirty="0" err="1"/>
              <a:t>moulds</a:t>
            </a:r>
            <a:r>
              <a:rPr lang="en-US" dirty="0"/>
              <a:t> to the shape of your nose.</a:t>
            </a:r>
          </a:p>
          <a:p>
            <a:pPr marL="514350" lvl="0" indent="-514350">
              <a:buFont typeface="+mj-lt"/>
              <a:buAutoNum type="romanUcPeriod"/>
            </a:pPr>
            <a:r>
              <a:rPr lang="en-US" dirty="0"/>
              <a:t>Pull down the mask’s bottom so it covers your mouth and your chin.</a:t>
            </a:r>
          </a:p>
          <a:p>
            <a:endParaRPr lang="en-US" dirty="0"/>
          </a:p>
        </p:txBody>
      </p:sp>
    </p:spTree>
    <p:extLst>
      <p:ext uri="{BB962C8B-B14F-4D97-AF65-F5344CB8AC3E}">
        <p14:creationId xmlns:p14="http://schemas.microsoft.com/office/powerpoint/2010/main" val="428290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Protecting yourself- doffing a mask</a:t>
            </a:r>
          </a:p>
        </p:txBody>
      </p:sp>
      <p:sp>
        <p:nvSpPr>
          <p:cNvPr id="3" name="Content Placeholder 2"/>
          <p:cNvSpPr>
            <a:spLocks noGrp="1"/>
          </p:cNvSpPr>
          <p:nvPr>
            <p:ph idx="1"/>
          </p:nvPr>
        </p:nvSpPr>
        <p:spPr/>
        <p:txBody>
          <a:bodyPr/>
          <a:lstStyle/>
          <a:p>
            <a:pPr marL="514350" lvl="0" indent="-514350">
              <a:buFont typeface="+mj-lt"/>
              <a:buAutoNum type="romanUcPeriod"/>
            </a:pPr>
            <a:r>
              <a:rPr lang="en-US" dirty="0"/>
              <a:t>After use, take off the mask; remove the elastic loops from behind the ears while keeping the mask away from your face and clothes, to avoid touching potentially contaminated surfaces of the mask.</a:t>
            </a:r>
          </a:p>
          <a:p>
            <a:pPr marL="514350" lvl="0" indent="-514350">
              <a:buFont typeface="+mj-lt"/>
              <a:buAutoNum type="romanUcPeriod"/>
            </a:pPr>
            <a:r>
              <a:rPr lang="en-US" dirty="0"/>
              <a:t>Discard the mask in a closed bin immediately after use.</a:t>
            </a:r>
          </a:p>
          <a:p>
            <a:pPr marL="514350" lvl="0" indent="-514350">
              <a:buFont typeface="+mj-lt"/>
              <a:buAutoNum type="romanUcPeriod"/>
            </a:pPr>
            <a:r>
              <a:rPr lang="en-US" dirty="0"/>
              <a:t>Perform hand hygiene after touching or discarding the mask – Use alcohol-based hand rub or, if visibly soiled, wash your hands with soap and water.</a:t>
            </a:r>
          </a:p>
        </p:txBody>
      </p:sp>
    </p:spTree>
    <p:extLst>
      <p:ext uri="{BB962C8B-B14F-4D97-AF65-F5344CB8AC3E}">
        <p14:creationId xmlns:p14="http://schemas.microsoft.com/office/powerpoint/2010/main" val="263021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Training presentation COVID-19" id="{1222912F-C2FB-4C31-B307-09542ABDB757}" vid="{45353AA2-8D1D-4B2C-975A-0BB4544DE4F5}"/>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1417</TotalTime>
  <Words>2452</Words>
  <Application>Microsoft Office PowerPoint</Application>
  <PresentationFormat>Widescreen</PresentationFormat>
  <Paragraphs>163</Paragraphs>
  <Slides>20</Slides>
  <Notes>8</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Tw Cen MT</vt:lpstr>
      <vt:lpstr>Tw Cen MT Condensed</vt:lpstr>
      <vt:lpstr>Wingdings</vt:lpstr>
      <vt:lpstr>Wingdings 3</vt:lpstr>
      <vt:lpstr>Integral</vt:lpstr>
      <vt:lpstr>Coronavirus Disease 2019</vt:lpstr>
      <vt:lpstr>Training Outline</vt:lpstr>
      <vt:lpstr>What is the Novel Coronavirus?</vt:lpstr>
      <vt:lpstr>Symptoms of COVID-19</vt:lpstr>
      <vt:lpstr>Protecting Yourself</vt:lpstr>
      <vt:lpstr>Protecting yourself-hANDWASHING</vt:lpstr>
      <vt:lpstr>Protecting yourself- Wearing a mask</vt:lpstr>
      <vt:lpstr>Protecting yourself- donning a mask</vt:lpstr>
      <vt:lpstr>Protecting yourself- doffing a mask</vt:lpstr>
      <vt:lpstr>Protecting yourself- removing gloves</vt:lpstr>
      <vt:lpstr>What if you have symptoms?</vt:lpstr>
      <vt:lpstr>What if you have symptoms?</vt:lpstr>
      <vt:lpstr>What if you have symptoms?</vt:lpstr>
      <vt:lpstr>What if you have symptoms?</vt:lpstr>
      <vt:lpstr>What if you have symptoms?</vt:lpstr>
      <vt:lpstr>What if you have symptoms?</vt:lpstr>
      <vt:lpstr>Cleaning and disinfecting</vt:lpstr>
      <vt:lpstr>Monitoring staff</vt:lpstr>
      <vt:lpstr>Stress and coping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Coronavirus Disease 2019</dc:title>
  <dc:creator>Jessica Mccahey</dc:creator>
  <cp:lastModifiedBy>anthony rapacciiolo</cp:lastModifiedBy>
  <cp:revision>27</cp:revision>
  <dcterms:created xsi:type="dcterms:W3CDTF">2017-03-02T13:04:16Z</dcterms:created>
  <dcterms:modified xsi:type="dcterms:W3CDTF">2020-08-21T18:04:36Z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